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2" r:id="rId6"/>
    <p:sldId id="263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AU"/>
  <c:chart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Poposed Solution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Power</c:v>
                </c:pt>
                <c:pt idx="1">
                  <c:v>Computers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38.5</c:v>
                </c:pt>
                <c:pt idx="1">
                  <c:v>38.5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Current Method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Power</c:v>
                </c:pt>
                <c:pt idx="1">
                  <c:v>Computers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55</c:v>
                </c:pt>
                <c:pt idx="1">
                  <c:v>132</c:v>
                </c:pt>
              </c:numCache>
            </c:numRef>
          </c:val>
        </c:ser>
        <c:shape val="box"/>
        <c:axId val="99907840"/>
        <c:axId val="108293504"/>
        <c:axId val="99401216"/>
      </c:bar3DChart>
      <c:catAx>
        <c:axId val="99907840"/>
        <c:scaling>
          <c:orientation val="minMax"/>
        </c:scaling>
        <c:axPos val="b"/>
        <c:tickLblPos val="nextTo"/>
        <c:crossAx val="108293504"/>
        <c:crosses val="autoZero"/>
        <c:auto val="1"/>
        <c:lblAlgn val="ctr"/>
        <c:lblOffset val="100"/>
      </c:catAx>
      <c:valAx>
        <c:axId val="108293504"/>
        <c:scaling>
          <c:orientation val="minMax"/>
        </c:scaling>
        <c:axPos val="l"/>
        <c:majorGridlines/>
        <c:numFmt formatCode="General" sourceLinked="1"/>
        <c:tickLblPos val="nextTo"/>
        <c:crossAx val="99907840"/>
        <c:crosses val="autoZero"/>
        <c:crossBetween val="between"/>
      </c:valAx>
      <c:serAx>
        <c:axId val="99401216"/>
        <c:scaling>
          <c:orientation val="minMax"/>
        </c:scaling>
        <c:axPos val="b"/>
        <c:tickLblPos val="nextTo"/>
        <c:crossAx val="108293504"/>
        <c:crosses val="autoZero"/>
      </c:ser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A5E4FBD-D3B7-4041-AEFA-88F3F1B5459A}" type="datetimeFigureOut">
              <a:rPr lang="en-US" smtClean="0"/>
              <a:t>11/13/2012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3608E58-9353-4444-B2AA-6EBBCD64943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5E4FBD-D3B7-4041-AEFA-88F3F1B5459A}" type="datetimeFigureOut">
              <a:rPr lang="en-US" smtClean="0"/>
              <a:t>11/13/2012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608E58-9353-4444-B2AA-6EBBCD64943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5E4FBD-D3B7-4041-AEFA-88F3F1B5459A}" type="datetimeFigureOut">
              <a:rPr lang="en-US" smtClean="0"/>
              <a:t>11/13/2012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608E58-9353-4444-B2AA-6EBBCD64943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5E4FBD-D3B7-4041-AEFA-88F3F1B5459A}" type="datetimeFigureOut">
              <a:rPr lang="en-US" smtClean="0"/>
              <a:t>11/13/2012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608E58-9353-4444-B2AA-6EBBCD649434}" type="slidenum">
              <a:rPr lang="en-AU" smtClean="0"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5E4FBD-D3B7-4041-AEFA-88F3F1B5459A}" type="datetimeFigureOut">
              <a:rPr lang="en-US" smtClean="0"/>
              <a:t>11/13/2012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608E58-9353-4444-B2AA-6EBBCD649434}" type="slidenum">
              <a:rPr lang="en-AU" smtClean="0"/>
              <a:t>‹#›</a:t>
            </a:fld>
            <a:endParaRPr lang="en-A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5E4FBD-D3B7-4041-AEFA-88F3F1B5459A}" type="datetimeFigureOut">
              <a:rPr lang="en-US" smtClean="0"/>
              <a:t>11/13/2012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608E58-9353-4444-B2AA-6EBBCD649434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5E4FBD-D3B7-4041-AEFA-88F3F1B5459A}" type="datetimeFigureOut">
              <a:rPr lang="en-US" smtClean="0"/>
              <a:t>11/13/2012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608E58-9353-4444-B2AA-6EBBCD649434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5E4FBD-D3B7-4041-AEFA-88F3F1B5459A}" type="datetimeFigureOut">
              <a:rPr lang="en-US" smtClean="0"/>
              <a:t>11/13/2012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608E58-9353-4444-B2AA-6EBBCD649434}" type="slidenum">
              <a:rPr lang="en-AU" smtClean="0"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5E4FBD-D3B7-4041-AEFA-88F3F1B5459A}" type="datetimeFigureOut">
              <a:rPr lang="en-US" smtClean="0"/>
              <a:t>11/13/2012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608E58-9353-4444-B2AA-6EBBCD64943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A5E4FBD-D3B7-4041-AEFA-88F3F1B5459A}" type="datetimeFigureOut">
              <a:rPr lang="en-US" smtClean="0"/>
              <a:t>11/13/2012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608E58-9353-4444-B2AA-6EBBCD649434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A5E4FBD-D3B7-4041-AEFA-88F3F1B5459A}" type="datetimeFigureOut">
              <a:rPr lang="en-US" smtClean="0"/>
              <a:t>11/13/2012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3608E58-9353-4444-B2AA-6EBBCD649434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A5E4FBD-D3B7-4041-AEFA-88F3F1B5459A}" type="datetimeFigureOut">
              <a:rPr lang="en-US" smtClean="0"/>
              <a:t>11/13/2012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3608E58-9353-4444-B2AA-6EBBCD649434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8596" y="2071678"/>
            <a:ext cx="8229600" cy="2876366"/>
          </a:xfrm>
        </p:spPr>
        <p:txBody>
          <a:bodyPr>
            <a:normAutofit fontScale="92500" lnSpcReduction="20000"/>
          </a:bodyPr>
          <a:lstStyle/>
          <a:p>
            <a:pPr>
              <a:buSzPct val="45000"/>
              <a:buFont typeface="StarSymbol"/>
              <a:buChar char=""/>
            </a:pPr>
            <a:r>
              <a:rPr lang="en-AU" dirty="0" smtClean="0"/>
              <a:t>Evaluate </a:t>
            </a:r>
            <a:r>
              <a:rPr lang="en-AU" dirty="0" smtClean="0"/>
              <a:t>needs – </a:t>
            </a:r>
            <a:r>
              <a:rPr lang="en-AU" i="1" dirty="0" smtClean="0"/>
              <a:t>Reduce power consumption and power costs</a:t>
            </a:r>
            <a:endParaRPr lang="en-AU" i="1" dirty="0" smtClean="0"/>
          </a:p>
          <a:p>
            <a:pPr>
              <a:buSzPct val="45000"/>
              <a:buFont typeface="StarSymbol"/>
              <a:buChar char=""/>
            </a:pPr>
            <a:r>
              <a:rPr lang="en-AU" dirty="0" smtClean="0"/>
              <a:t>Evaluate current </a:t>
            </a:r>
            <a:r>
              <a:rPr lang="en-AU" dirty="0" smtClean="0"/>
              <a:t>usage – </a:t>
            </a:r>
            <a:r>
              <a:rPr lang="en-AU" i="1" dirty="0" smtClean="0"/>
              <a:t>identify current computer and power usage</a:t>
            </a:r>
            <a:endParaRPr lang="en-AU" i="1" dirty="0" smtClean="0"/>
          </a:p>
          <a:p>
            <a:pPr>
              <a:buSzPct val="45000"/>
              <a:buFont typeface="StarSymbol"/>
              <a:buChar char=""/>
            </a:pPr>
            <a:r>
              <a:rPr lang="en-AU" dirty="0" smtClean="0"/>
              <a:t>Identify area where improvement may </a:t>
            </a:r>
            <a:r>
              <a:rPr lang="en-AU" dirty="0" smtClean="0"/>
              <a:t>occur </a:t>
            </a:r>
            <a:endParaRPr lang="en-AU" dirty="0" smtClean="0"/>
          </a:p>
          <a:p>
            <a:pPr>
              <a:buSzPct val="45000"/>
              <a:buFont typeface="StarSymbol"/>
              <a:buChar char=""/>
            </a:pPr>
            <a:r>
              <a:rPr lang="en-AU" dirty="0" smtClean="0"/>
              <a:t>Identify where improvements need to occur</a:t>
            </a:r>
          </a:p>
          <a:p>
            <a:pPr>
              <a:buSzPct val="45000"/>
              <a:buFont typeface="StarSymbol"/>
              <a:buChar char=""/>
            </a:pPr>
            <a:r>
              <a:rPr lang="en-AU" dirty="0" smtClean="0"/>
              <a:t>Organize quotes then evaluate which one meets the required needs</a:t>
            </a:r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dirty="0" smtClean="0"/>
              <a:t>Preparation, Planning &amp; </a:t>
            </a:r>
            <a:r>
              <a:rPr lang="en-AU" dirty="0" smtClean="0"/>
              <a:t>Design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0034" y="2000240"/>
            <a:ext cx="8229600" cy="3090680"/>
          </a:xfrm>
        </p:spPr>
        <p:txBody>
          <a:bodyPr>
            <a:normAutofit fontScale="92500" lnSpcReduction="10000"/>
          </a:bodyPr>
          <a:lstStyle/>
          <a:p>
            <a:pPr>
              <a:buSzPct val="45000"/>
              <a:buFont typeface="StarSymbol"/>
              <a:buChar char=""/>
            </a:pPr>
            <a:r>
              <a:rPr lang="en-AU" dirty="0" smtClean="0"/>
              <a:t>Renewable </a:t>
            </a:r>
            <a:r>
              <a:rPr lang="en-AU" dirty="0" smtClean="0"/>
              <a:t>resources – Printing Solutions, solar power</a:t>
            </a:r>
            <a:endParaRPr lang="en-AU" dirty="0" smtClean="0"/>
          </a:p>
          <a:p>
            <a:pPr>
              <a:buSzPct val="45000"/>
              <a:buFont typeface="StarSymbol"/>
              <a:buChar char=""/>
            </a:pPr>
            <a:r>
              <a:rPr lang="en-AU" dirty="0" smtClean="0"/>
              <a:t>Reducing Carbon </a:t>
            </a:r>
            <a:r>
              <a:rPr lang="en-AU" dirty="0" smtClean="0"/>
              <a:t>footprint – reduction in paper used and toner cartridges</a:t>
            </a:r>
            <a:endParaRPr lang="en-AU" dirty="0" smtClean="0"/>
          </a:p>
          <a:p>
            <a:pPr>
              <a:buSzPct val="45000"/>
              <a:buFont typeface="StarSymbol"/>
              <a:buChar char=""/>
            </a:pPr>
            <a:r>
              <a:rPr lang="en-AU" dirty="0" smtClean="0"/>
              <a:t>Maintaining efficiency whilst utilizing </a:t>
            </a:r>
            <a:r>
              <a:rPr lang="en-AU" dirty="0" smtClean="0"/>
              <a:t>less </a:t>
            </a:r>
            <a:r>
              <a:rPr lang="en-AU" dirty="0" smtClean="0"/>
              <a:t>energy </a:t>
            </a:r>
            <a:r>
              <a:rPr lang="en-AU" dirty="0" smtClean="0"/>
              <a:t>and more </a:t>
            </a:r>
            <a:r>
              <a:rPr lang="en-AU" dirty="0" smtClean="0"/>
              <a:t>waste efficient materials</a:t>
            </a:r>
          </a:p>
          <a:p>
            <a:pPr>
              <a:buSzPct val="45000"/>
              <a:buFont typeface="StarSymbol"/>
              <a:buChar char=""/>
            </a:pPr>
            <a:r>
              <a:rPr lang="en-AU" dirty="0" smtClean="0"/>
              <a:t>Green Printing</a:t>
            </a:r>
          </a:p>
          <a:p>
            <a:pPr>
              <a:buSzPct val="45000"/>
              <a:buFont typeface="StarSymbol"/>
              <a:buChar char=""/>
            </a:pPr>
            <a:r>
              <a:rPr lang="en-AU" dirty="0" smtClean="0"/>
              <a:t>Reducing waste output and energy input</a:t>
            </a:r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60472"/>
          </a:xfrm>
        </p:spPr>
        <p:txBody>
          <a:bodyPr>
            <a:normAutofit/>
          </a:bodyPr>
          <a:lstStyle/>
          <a:p>
            <a:pPr algn="ctr"/>
            <a:r>
              <a:rPr lang="en-AU" sz="3100" dirty="0" smtClean="0"/>
              <a:t>ICT Sustainability from a business </a:t>
            </a:r>
            <a:r>
              <a:rPr lang="en-AU" sz="3100" dirty="0" smtClean="0"/>
              <a:t>standpoint</a:t>
            </a: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SzPct val="45000"/>
              <a:buFont typeface="StarSymbol"/>
              <a:buChar char=""/>
            </a:pPr>
            <a:r>
              <a:rPr lang="en-AU" dirty="0" smtClean="0"/>
              <a:t>First step to sustainability is becoming energy efficient</a:t>
            </a:r>
          </a:p>
          <a:p>
            <a:pPr>
              <a:buSzPct val="45000"/>
              <a:buFont typeface="StarSymbol"/>
              <a:buChar char=""/>
            </a:pPr>
            <a:r>
              <a:rPr lang="en-AU" dirty="0" smtClean="0"/>
              <a:t>Ability to reduce the overall power required to continue on your day to day business</a:t>
            </a:r>
          </a:p>
          <a:p>
            <a:pPr>
              <a:buSzPct val="45000"/>
              <a:buFont typeface="StarSymbol"/>
              <a:buChar char=""/>
            </a:pPr>
            <a:r>
              <a:rPr lang="en-AU" dirty="0" smtClean="0"/>
              <a:t>Yet not reduce the capabilities of your technology</a:t>
            </a:r>
          </a:p>
          <a:p>
            <a:pPr>
              <a:buSzPct val="45000"/>
              <a:buFont typeface="StarSymbol"/>
              <a:buChar char=""/>
            </a:pPr>
            <a:r>
              <a:rPr lang="en-AU" dirty="0" smtClean="0"/>
              <a:t>Enacting smart protocols for energy usage such as lights and powering off devices when not in use</a:t>
            </a:r>
          </a:p>
          <a:p>
            <a:pPr>
              <a:buSzPct val="45000"/>
              <a:buFont typeface="StarSymbol"/>
              <a:buChar char=""/>
            </a:pPr>
            <a:r>
              <a:rPr lang="en-AU" dirty="0" smtClean="0"/>
              <a:t>Using renewable energy such as solar power or wind power to reduce the draw from un-renewable resources such as coal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sz="3600" dirty="0" smtClean="0"/>
              <a:t>Energy Efficiency as a stepping </a:t>
            </a:r>
            <a:r>
              <a:rPr lang="en-AU" sz="3600" dirty="0" smtClean="0"/>
              <a:t>stone</a:t>
            </a: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SzPct val="45000"/>
              <a:buFont typeface="StarSymbol"/>
              <a:buChar char=""/>
            </a:pPr>
            <a:r>
              <a:rPr lang="en-AU" dirty="0" smtClean="0"/>
              <a:t>To implement energy efficient and EPEAT Gold approved Thin clients</a:t>
            </a:r>
          </a:p>
          <a:p>
            <a:pPr>
              <a:buSzPct val="45000"/>
              <a:buFont typeface="StarSymbol"/>
              <a:buChar char=""/>
            </a:pPr>
            <a:r>
              <a:rPr lang="en-AU" dirty="0" smtClean="0"/>
              <a:t>To reduce the class rooms overall power usage by a minimum of 20%</a:t>
            </a:r>
          </a:p>
          <a:p>
            <a:pPr>
              <a:buSzPct val="45000"/>
              <a:buFont typeface="StarSymbol"/>
              <a:buChar char=""/>
            </a:pPr>
            <a:r>
              <a:rPr lang="en-AU" dirty="0" smtClean="0"/>
              <a:t>Implement smart power protocols to reduce further the use of power</a:t>
            </a:r>
          </a:p>
          <a:p>
            <a:pPr>
              <a:buSzPct val="45000"/>
              <a:buFont typeface="StarSymbol"/>
              <a:buChar char=""/>
            </a:pPr>
            <a:r>
              <a:rPr lang="en-AU" dirty="0" smtClean="0"/>
              <a:t>To use equipment that reduces the carbon foot print and hazardous materials foot print within the class</a:t>
            </a:r>
          </a:p>
          <a:p>
            <a:pPr>
              <a:buSzPct val="45000"/>
              <a:buFont typeface="StarSymbol"/>
              <a:buChar char=""/>
            </a:pPr>
            <a:r>
              <a:rPr lang="en-AU" dirty="0" smtClean="0"/>
              <a:t>Implement power monitoring tools and power usage reduction programs to monitor and identify future potential power reduction.</a:t>
            </a:r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dirty="0" smtClean="0"/>
              <a:t>Project </a:t>
            </a:r>
            <a:r>
              <a:rPr lang="en-AU" dirty="0" smtClean="0"/>
              <a:t>Strategy</a:t>
            </a:r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45000"/>
              <a:buFont typeface="StarSymbol"/>
              <a:buChar char=""/>
            </a:pPr>
            <a:r>
              <a:rPr lang="en-AU" dirty="0" smtClean="0"/>
              <a:t>Network to operate only during class hours</a:t>
            </a:r>
          </a:p>
          <a:p>
            <a:pPr>
              <a:buSzPct val="45000"/>
              <a:buFont typeface="StarSymbol"/>
              <a:buChar char=""/>
            </a:pPr>
            <a:r>
              <a:rPr lang="en-AU" dirty="0" smtClean="0"/>
              <a:t>Switch to be upgraded to Cisco Catalyst 2960 Series with POE to power the Thin clients</a:t>
            </a:r>
          </a:p>
          <a:p>
            <a:pPr>
              <a:buSzPct val="45000"/>
              <a:buFont typeface="StarSymbol"/>
              <a:buChar char=""/>
            </a:pPr>
            <a:r>
              <a:rPr lang="en-AU" dirty="0" smtClean="0"/>
              <a:t>Switch to be configured with appropriate security measures to prevent intrusion.</a:t>
            </a:r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dirty="0" smtClean="0"/>
              <a:t>Network Operation &amp; </a:t>
            </a:r>
            <a:r>
              <a:rPr lang="en-AU" dirty="0" smtClean="0"/>
              <a:t>Security</a:t>
            </a:r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dirty="0" smtClean="0"/>
              <a:t>Recommended System</a:t>
            </a:r>
            <a:endParaRPr lang="en-AU" dirty="0"/>
          </a:p>
        </p:txBody>
      </p:sp>
      <p:pic>
        <p:nvPicPr>
          <p:cNvPr id="6" name="Content Placeholder 5" descr="integrat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37358" y="1481138"/>
            <a:ext cx="4669284" cy="452596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Reduce the operating hours of lights</a:t>
            </a:r>
          </a:p>
          <a:p>
            <a:r>
              <a:rPr lang="en-AU" dirty="0" smtClean="0"/>
              <a:t>Reduce uptime of server and computers</a:t>
            </a:r>
          </a:p>
          <a:p>
            <a:r>
              <a:rPr lang="en-AU" dirty="0" smtClean="0"/>
              <a:t>a cumulative saving of 110hours worth of lighting and computing for a 5.5 day week per device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Short Term Solutions	</a:t>
            </a:r>
            <a:endParaRPr lang="en-AU" dirty="0"/>
          </a:p>
        </p:txBody>
      </p:sp>
      <p:pic>
        <p:nvPicPr>
          <p:cNvPr id="3074" name="Picture 2" descr="http://2.bp.blogspot.com/_icmVH4qoYyQ/StklnekhEvI/AAAAAAAAAcg/3u1-JIQ3Oy0/s320/turn+off+ligh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4286256"/>
            <a:ext cx="2409825" cy="15335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500174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dirty="0" smtClean="0"/>
              <a:t>Energy Usage &amp; Projected Results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4071934" y="5429264"/>
            <a:ext cx="46602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AU" dirty="0" smtClean="0"/>
              <a:t>21.175% saving on power for lighting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50.82% saving on power for computing</a:t>
            </a:r>
            <a:endParaRPr lang="en-A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Recommendation to reduce the hours of operation of IT Equipment</a:t>
            </a:r>
          </a:p>
          <a:p>
            <a:r>
              <a:rPr lang="en-AU" dirty="0" smtClean="0"/>
              <a:t>By utilising smart software such as the EnviR monitor and the Verismic Power management Software, Will be able to monitor and analyse power consumption during peak times and model/change usage as required.</a:t>
            </a:r>
          </a:p>
          <a:p>
            <a:r>
              <a:rPr lang="en-AU" dirty="0" smtClean="0"/>
              <a:t>It will also allow us to forecast when/if we will have spikes in the power consumption based off previous power readings, </a:t>
            </a:r>
          </a:p>
          <a:p>
            <a:r>
              <a:rPr lang="en-AU" dirty="0" smtClean="0"/>
              <a:t>Will allow the Department to quantify their power usage and also calculate price of the departments power consumption.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Recomendations</a:t>
            </a:r>
            <a:r>
              <a:rPr lang="en-AU" dirty="0" smtClean="0"/>
              <a:t> &amp; Conclusion</a:t>
            </a:r>
            <a:endParaRPr lang="en-A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53</TotalTime>
  <Words>416</Words>
  <Application>Microsoft Office PowerPoint</Application>
  <PresentationFormat>On-screen Show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Concourse</vt:lpstr>
      <vt:lpstr>Preparation, Planning &amp; Design</vt:lpstr>
      <vt:lpstr>ICT Sustainability from a business standpoint</vt:lpstr>
      <vt:lpstr>Energy Efficiency as a stepping stone</vt:lpstr>
      <vt:lpstr>Project Strategy</vt:lpstr>
      <vt:lpstr>Network Operation &amp; Security</vt:lpstr>
      <vt:lpstr>Recommended System</vt:lpstr>
      <vt:lpstr>Short Term Solutions </vt:lpstr>
      <vt:lpstr>Energy Usage &amp; Projected Results</vt:lpstr>
      <vt:lpstr>Recomendations &amp; Conclusion</vt:lpstr>
    </vt:vector>
  </TitlesOfParts>
  <Company>Woolworths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nsca9</dc:creator>
  <cp:lastModifiedBy>nsca9</cp:lastModifiedBy>
  <cp:revision>8</cp:revision>
  <dcterms:created xsi:type="dcterms:W3CDTF">2012-11-12T20:38:53Z</dcterms:created>
  <dcterms:modified xsi:type="dcterms:W3CDTF">2012-11-12T21:32:07Z</dcterms:modified>
</cp:coreProperties>
</file>